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21"/>
  </p:notesMasterIdLst>
  <p:handoutMasterIdLst>
    <p:handoutMasterId r:id="rId22"/>
  </p:handoutMasterIdLst>
  <p:sldIdLst>
    <p:sldId id="304" r:id="rId7"/>
    <p:sldId id="287" r:id="rId8"/>
    <p:sldId id="289" r:id="rId9"/>
    <p:sldId id="286" r:id="rId10"/>
    <p:sldId id="302" r:id="rId11"/>
    <p:sldId id="303" r:id="rId12"/>
    <p:sldId id="296" r:id="rId13"/>
    <p:sldId id="293" r:id="rId14"/>
    <p:sldId id="297" r:id="rId15"/>
    <p:sldId id="294" r:id="rId16"/>
    <p:sldId id="288" r:id="rId17"/>
    <p:sldId id="259" r:id="rId18"/>
    <p:sldId id="291" r:id="rId19"/>
    <p:sldId id="305" r:id="rId20"/>
  </p:sldIdLst>
  <p:sldSz cx="9144000" cy="6858000" type="screen4x3"/>
  <p:notesSz cx="6819900" cy="9918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">
          <p15:clr>
            <a:srgbClr val="A4A3A4"/>
          </p15:clr>
        </p15:guide>
        <p15:guide id="2" pos="28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F77"/>
    <a:srgbClr val="C12026"/>
    <a:srgbClr val="8D0000"/>
    <a:srgbClr val="B00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747" autoAdjust="0"/>
  </p:normalViewPr>
  <p:slideViewPr>
    <p:cSldViewPr snapToGrid="0" snapToObjects="1">
      <p:cViewPr varScale="1">
        <p:scale>
          <a:sx n="110" d="100"/>
          <a:sy n="110" d="100"/>
        </p:scale>
        <p:origin x="1536" y="84"/>
      </p:cViewPr>
      <p:guideLst>
        <p:guide orient="horz" pos="157"/>
        <p:guide pos="28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7657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1" y="1"/>
            <a:ext cx="2955290" cy="497657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E29B31F2-31ED-4921-B8EA-16840887E255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5"/>
            <a:ext cx="2955290" cy="497656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1" y="9421045"/>
            <a:ext cx="2955290" cy="497656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FF0AD3D5-23F4-45B1-B207-E83D96C78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3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7657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1" y="1"/>
            <a:ext cx="2955290" cy="497657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E9A830BC-E801-44DB-9EF8-5EC42F4D758E}" type="datetimeFigureOut">
              <a:rPr lang="en-GB" smtClean="0"/>
              <a:t>19/07/2018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1241425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36" tIns="46168" rIns="92336" bIns="4616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9"/>
          </a:xfrm>
          <a:prstGeom prst="rect">
            <a:avLst/>
          </a:prstGeom>
        </p:spPr>
        <p:txBody>
          <a:bodyPr vert="horz" lIns="92336" tIns="46168" rIns="92336" bIns="461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5"/>
            <a:ext cx="2955290" cy="497656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1" y="9421045"/>
            <a:ext cx="2955290" cy="497656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B8C99697-21D0-4EF4-A643-097D63B382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7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805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44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32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62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63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99697-21D0-4EF4-A643-097D63B382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8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1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5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10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49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83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51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7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98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06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6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11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67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29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2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7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77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60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41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00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52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8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0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8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9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490-40F2-FE47-8E1A-20FB937175E0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8512-B376-D541-B614-798D03EE3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5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ircular Std"/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ircular St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</p:spTree>
    <p:extLst>
      <p:ext uri="{BB962C8B-B14F-4D97-AF65-F5344CB8AC3E}">
        <p14:creationId xmlns:p14="http://schemas.microsoft.com/office/powerpoint/2010/main" val="34091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0E31-88AD-724E-A911-747D11B5BDF2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ircular Std"/>
              </a:rPr>
              <a:pPr/>
              <a:t>7/19/2018</a:t>
            </a:fld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AA28-80C5-FC4D-AD5F-4B8F18BB72BA}" type="slidenum">
              <a:rPr lang="en-US" smtClean="0">
                <a:solidFill>
                  <a:prstClr val="black">
                    <a:tint val="75000"/>
                  </a:prstClr>
                </a:solidFill>
                <a:ea typeface="+mj-ea"/>
                <a:cs typeface="+mj-cs"/>
                <a:sym typeface="Circular Std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j-ea"/>
              <a:cs typeface="+mj-cs"/>
              <a:sym typeface="Circular Std"/>
            </a:endParaRPr>
          </a:p>
        </p:txBody>
      </p:sp>
    </p:spTree>
    <p:extLst>
      <p:ext uri="{BB962C8B-B14F-4D97-AF65-F5344CB8AC3E}">
        <p14:creationId xmlns:p14="http://schemas.microsoft.com/office/powerpoint/2010/main" val="55963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26.jpg"/><Relationship Id="rId5" Type="http://schemas.openxmlformats.org/officeDocument/2006/relationships/image" Target="../media/image11.png"/><Relationship Id="rId10" Type="http://schemas.openxmlformats.org/officeDocument/2006/relationships/image" Target="../media/image25.jpg"/><Relationship Id="rId4" Type="http://schemas.openxmlformats.org/officeDocument/2006/relationships/image" Target="../media/image6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avert.org/young-voices" TargetMode="Externa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jp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6.jpg"/><Relationship Id="rId4" Type="http://schemas.openxmlformats.org/officeDocument/2006/relationships/image" Target="../media/image15.png"/><Relationship Id="rId9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6" r="5247"/>
          <a:stretch/>
        </p:blipFill>
        <p:spPr>
          <a:xfrm>
            <a:off x="-565149" y="0"/>
            <a:ext cx="9709149" cy="68103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6810375"/>
            <a:ext cx="9158288" cy="44450"/>
          </a:xfrm>
          <a:prstGeom prst="line">
            <a:avLst/>
          </a:prstGeom>
          <a:ln w="136525">
            <a:solidFill>
              <a:srgbClr val="C91B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300917" y="5897148"/>
            <a:ext cx="8502788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defTabSz="914400">
              <a:lnSpc>
                <a:spcPts val="29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#</a:t>
            </a:r>
            <a:r>
              <a:rPr lang="en-US" sz="2400" b="1" dirty="0" err="1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changingthegame</a:t>
            </a: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   #AIDS2108</a:t>
            </a:r>
            <a:endParaRPr lang="en-US" sz="2400" dirty="0">
              <a:solidFill>
                <a:prstClr val="black"/>
              </a:solidFill>
              <a:latin typeface="Helvetica Neue"/>
              <a:ea typeface="+mj-ea"/>
              <a:cs typeface="Helvetica Neue"/>
              <a:sym typeface="Circular Std"/>
            </a:endParaRPr>
          </a:p>
          <a:p>
            <a:pPr marL="285750" indent="-285750" algn="ctr" defTabSz="914400">
              <a:lnSpc>
                <a:spcPts val="29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Please tag </a:t>
            </a: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@</a:t>
            </a:r>
            <a:r>
              <a:rPr lang="en-US" sz="2400" b="1" dirty="0" err="1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grassrootsoccer</a:t>
            </a:r>
            <a:endParaRPr lang="en-US" sz="2400" b="1" dirty="0">
              <a:solidFill>
                <a:prstClr val="black"/>
              </a:solidFill>
              <a:latin typeface="Helvetica Neue"/>
              <a:ea typeface="+mj-ea"/>
              <a:cs typeface="Helvetica Neue"/>
              <a:sym typeface="Circular St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00" y="1265957"/>
            <a:ext cx="4212862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CHANGING THE GAME IN</a:t>
            </a:r>
          </a:p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 ADOLESCENT-CENTERED DESIGN:</a:t>
            </a:r>
          </a:p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ASSETS, ACCESS, ADHERENCE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29" y="5897148"/>
            <a:ext cx="717917" cy="717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" y="271846"/>
            <a:ext cx="3392854" cy="723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74" y="5897148"/>
            <a:ext cx="772685" cy="77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5" y="5869231"/>
            <a:ext cx="828516" cy="8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1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7347" y="6705"/>
            <a:ext cx="7599848" cy="1409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dirty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Young Voices Africa -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pic>
        <p:nvPicPr>
          <p:cNvPr id="25" name="Picture 24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201" y="959541"/>
            <a:ext cx="3285301" cy="464455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87347" y="6706"/>
            <a:ext cx="7599848" cy="952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Think. Discuss. Create.  </a:t>
            </a:r>
            <a:endParaRPr lang="en-GB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15" descr="2 Talking HIV Facilitator Guide 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82" y="880716"/>
            <a:ext cx="3414399" cy="4826966"/>
          </a:xfrm>
          <a:prstGeom prst="rect">
            <a:avLst/>
          </a:prstGeom>
        </p:spPr>
      </p:pic>
      <p:pic>
        <p:nvPicPr>
          <p:cNvPr id="12" name="Picture 11" descr="1 How to say no Facilitator Guide v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9" y="896419"/>
            <a:ext cx="3420970" cy="4836257"/>
          </a:xfrm>
          <a:prstGeom prst="rect">
            <a:avLst/>
          </a:prstGeom>
        </p:spPr>
      </p:pic>
      <p:pic>
        <p:nvPicPr>
          <p:cNvPr id="18" name="Picture 17" descr="6 Sex no condom Facilitator Guide v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82" y="879566"/>
            <a:ext cx="3398507" cy="4804503"/>
          </a:xfrm>
          <a:prstGeom prst="rect">
            <a:avLst/>
          </a:prstGeom>
        </p:spPr>
      </p:pic>
      <p:pic>
        <p:nvPicPr>
          <p:cNvPr id="17" name="Picture 16" descr="5 Warning signs of an unhealthy relationship  Facilitator Guide v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8" y="926791"/>
            <a:ext cx="3398508" cy="4804503"/>
          </a:xfrm>
          <a:prstGeom prst="rect">
            <a:avLst/>
          </a:prstGeom>
        </p:spPr>
      </p:pic>
      <p:pic>
        <p:nvPicPr>
          <p:cNvPr id="14" name="Picture 13" descr="4 Dating older people  Facilitator Guide v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08" y="894749"/>
            <a:ext cx="3420360" cy="4835395"/>
          </a:xfrm>
          <a:prstGeom prst="rect">
            <a:avLst/>
          </a:prstGeom>
        </p:spPr>
      </p:pic>
      <p:pic>
        <p:nvPicPr>
          <p:cNvPr id="15" name="Picture 14" descr="3 How to say no Facilitator Guide v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20" y="896419"/>
            <a:ext cx="3413259" cy="482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11" name="Picture 10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41151" y="2337283"/>
            <a:ext cx="6581868" cy="1656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So what’s next? </a:t>
            </a:r>
          </a:p>
          <a:p>
            <a:pPr algn="l"/>
            <a:endParaRPr lang="en-GB" sz="2800" dirty="0" smtClean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endParaRPr lang="en-GB" sz="2800" dirty="0" smtClean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</a:rPr>
              <a:t>Find </a:t>
            </a:r>
            <a:r>
              <a:rPr lang="en-GB" sz="2800" dirty="0">
                <a:latin typeface="Calibri" panose="020F0502020204030204" pitchFamily="34" charset="0"/>
              </a:rPr>
              <a:t>all the resources at: </a:t>
            </a:r>
            <a:r>
              <a:rPr lang="en-GB" sz="2800" dirty="0">
                <a:latin typeface="Calibri" panose="020F0502020204030204" pitchFamily="34" charset="0"/>
                <a:hlinkClick r:id="rId5"/>
              </a:rPr>
              <a:t>www.Avert.org/young-voices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</a:rPr>
              <a:t>Join our co-creation workshop – 3pm on Thursday 26</a:t>
            </a:r>
            <a:r>
              <a:rPr lang="en-GB" sz="2800" baseline="30000" dirty="0" smtClean="0">
                <a:latin typeface="Calibri" panose="020F0502020204030204" pitchFamily="34" charset="0"/>
              </a:rPr>
              <a:t>th</a:t>
            </a:r>
            <a:r>
              <a:rPr lang="en-GB" sz="2800" dirty="0" smtClean="0">
                <a:latin typeface="Calibri" panose="020F0502020204030204" pitchFamily="34" charset="0"/>
              </a:rPr>
              <a:t> in the Global Village Café.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alibri" panose="020F0502020204030204" pitchFamily="34" charset="0"/>
              </a:rPr>
              <a:t>Come </a:t>
            </a:r>
            <a:r>
              <a:rPr lang="en-GB" sz="2800" dirty="0">
                <a:latin typeface="Calibri" panose="020F0502020204030204" pitchFamily="34" charset="0"/>
              </a:rPr>
              <a:t>visit us </a:t>
            </a:r>
            <a:r>
              <a:rPr lang="en-GB" sz="2800" dirty="0" smtClean="0">
                <a:latin typeface="Calibri" panose="020F0502020204030204" pitchFamily="34" charset="0"/>
              </a:rPr>
              <a:t>anytime at </a:t>
            </a:r>
            <a:r>
              <a:rPr lang="en-GB" sz="2800" dirty="0">
                <a:latin typeface="Calibri" panose="020F0502020204030204" pitchFamily="34" charset="0"/>
              </a:rPr>
              <a:t>our Global Village Booth #654!</a:t>
            </a:r>
            <a:br>
              <a:rPr lang="en-GB" sz="2800" dirty="0">
                <a:latin typeface="Calibri" panose="020F0502020204030204" pitchFamily="34" charset="0"/>
              </a:rPr>
            </a:br>
            <a:endParaRPr lang="en-GB" sz="2800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-1759" y="-45265"/>
            <a:ext cx="9227402" cy="6948714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27" y="6192664"/>
            <a:ext cx="58293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19" y="4265315"/>
            <a:ext cx="5600700" cy="201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3826" y="479665"/>
            <a:ext cx="704861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Thank you!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Simon Moore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Head of Digital Content and Marketing</a:t>
            </a:r>
          </a:p>
          <a:p>
            <a:r>
              <a:rPr lang="en-US" sz="1600" i="1" dirty="0" smtClean="0">
                <a:solidFill>
                  <a:schemeClr val="bg2"/>
                </a:solidFill>
              </a:rPr>
              <a:t>simon.moore@avert.org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Caitlin Mahon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Content Specialist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c</a:t>
            </a:r>
            <a:r>
              <a:rPr lang="en-US" sz="1600" i="1" dirty="0" smtClean="0">
                <a:solidFill>
                  <a:schemeClr val="bg1"/>
                </a:solidFill>
              </a:rPr>
              <a:t>aitlin.mahon@avert.org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There are no conflicts of interest to declare.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11" name="Picture 10" descr="red-bg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23865" y="179726"/>
            <a:ext cx="6518496" cy="83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dirty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32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Meet </a:t>
            </a:r>
            <a:r>
              <a:rPr lang="en-GB" sz="3200" dirty="0" err="1" smtClean="0">
                <a:solidFill>
                  <a:srgbClr val="3D8F77"/>
                </a:solidFill>
                <a:latin typeface="Calibri" panose="020F0502020204030204" pitchFamily="34" charset="0"/>
              </a:rPr>
              <a:t>Spijo</a:t>
            </a:r>
            <a:r>
              <a:rPr lang="en-GB" sz="32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!</a:t>
            </a:r>
          </a:p>
          <a:p>
            <a:pPr algn="l"/>
            <a:endParaRPr lang="en-GB" sz="3200" dirty="0">
              <a:solidFill>
                <a:srgbClr val="3D8F77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3" name="Animation_HIV Final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258" y="857250"/>
            <a:ext cx="8100839" cy="45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6" r="5247"/>
          <a:stretch/>
        </p:blipFill>
        <p:spPr>
          <a:xfrm>
            <a:off x="-565149" y="0"/>
            <a:ext cx="9709149" cy="68103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0" y="6810375"/>
            <a:ext cx="9158288" cy="44450"/>
          </a:xfrm>
          <a:prstGeom prst="line">
            <a:avLst/>
          </a:prstGeom>
          <a:ln w="136525">
            <a:solidFill>
              <a:srgbClr val="C91B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300917" y="5897148"/>
            <a:ext cx="8502788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defTabSz="914400">
              <a:lnSpc>
                <a:spcPts val="29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#</a:t>
            </a:r>
            <a:r>
              <a:rPr lang="en-US" sz="2400" b="1" dirty="0" err="1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changingthegame</a:t>
            </a: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   #AIDS2108</a:t>
            </a:r>
            <a:endParaRPr lang="en-US" sz="2400" dirty="0">
              <a:solidFill>
                <a:prstClr val="black"/>
              </a:solidFill>
              <a:latin typeface="Helvetica Neue"/>
              <a:ea typeface="+mj-ea"/>
              <a:cs typeface="Helvetica Neue"/>
              <a:sym typeface="Circular Std"/>
            </a:endParaRPr>
          </a:p>
          <a:p>
            <a:pPr marL="285750" indent="-285750" algn="ctr" defTabSz="914400">
              <a:lnSpc>
                <a:spcPts val="29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Please tag </a:t>
            </a:r>
            <a:r>
              <a:rPr lang="en-US" sz="2400" b="1" dirty="0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@</a:t>
            </a:r>
            <a:r>
              <a:rPr lang="en-US" sz="2400" b="1" dirty="0" err="1">
                <a:solidFill>
                  <a:prstClr val="black"/>
                </a:solidFill>
                <a:latin typeface="Helvetica Neue"/>
                <a:ea typeface="+mj-ea"/>
                <a:cs typeface="Helvetica Neue"/>
                <a:sym typeface="Circular Std"/>
              </a:rPr>
              <a:t>grassrootsoccer</a:t>
            </a:r>
            <a:endParaRPr lang="en-US" sz="2400" b="1" dirty="0">
              <a:solidFill>
                <a:prstClr val="black"/>
              </a:solidFill>
              <a:latin typeface="Helvetica Neue"/>
              <a:ea typeface="+mj-ea"/>
              <a:cs typeface="Helvetica Neue"/>
              <a:sym typeface="Circular St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00" y="1265957"/>
            <a:ext cx="4212862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CHANGING THE GAME IN</a:t>
            </a:r>
          </a:p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 ADOLESCENT-CENTERED DESIGN:</a:t>
            </a:r>
          </a:p>
          <a:p>
            <a:pPr algn="ctr">
              <a:lnSpc>
                <a:spcPts val="4020"/>
              </a:lnSpc>
            </a:pPr>
            <a:r>
              <a:rPr lang="en-US" sz="3200" b="1" dirty="0">
                <a:solidFill>
                  <a:prstClr val="black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Circular Std"/>
              </a:rPr>
              <a:t>ASSETS, ACCESS, ADHERENCE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29" y="5897148"/>
            <a:ext cx="717917" cy="717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" y="271846"/>
            <a:ext cx="3392854" cy="723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74" y="5897148"/>
            <a:ext cx="772685" cy="77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5" y="5869231"/>
            <a:ext cx="828516" cy="8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ed-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713" y="3105834"/>
            <a:ext cx="813222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sz="3200" dirty="0" smtClean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Simon Moore, </a:t>
            </a:r>
            <a:r>
              <a:rPr lang="en-GB" sz="2800" i="1" dirty="0" smtClean="0">
                <a:solidFill>
                  <a:schemeClr val="bg1"/>
                </a:solidFill>
              </a:rPr>
              <a:t>Head of Digital Content and Marketing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Caitlin Mahon, </a:t>
            </a:r>
            <a:r>
              <a:rPr lang="en-GB" sz="2800" i="1" dirty="0" smtClean="0">
                <a:solidFill>
                  <a:schemeClr val="bg1"/>
                </a:solidFill>
              </a:rPr>
              <a:t>Content Specialist</a:t>
            </a:r>
          </a:p>
        </p:txBody>
      </p:sp>
      <p:pic>
        <p:nvPicPr>
          <p:cNvPr id="5" name="Picture 4" descr="Flyer image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9" y="0"/>
            <a:ext cx="9153109" cy="4693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3" y="5985979"/>
            <a:ext cx="6477843" cy="6770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5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al Hero 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4" y="461127"/>
            <a:ext cx="7566354" cy="3806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11" name="Picture 10" descr="red-bg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865" y="1859340"/>
            <a:ext cx="7538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 </a:t>
            </a:r>
            <a:endParaRPr lang="en-GB" sz="2600" dirty="0"/>
          </a:p>
          <a:p>
            <a:r>
              <a:rPr lang="en-US" sz="2600" dirty="0"/>
              <a:t> </a:t>
            </a:r>
            <a:endParaRPr lang="en-GB" sz="2600" dirty="0"/>
          </a:p>
          <a:p>
            <a:endParaRPr lang="en-US" sz="2600" dirty="0"/>
          </a:p>
        </p:txBody>
      </p:sp>
      <p:sp>
        <p:nvSpPr>
          <p:cNvPr id="12" name="Rectangle 11"/>
          <p:cNvSpPr/>
          <p:nvPr/>
        </p:nvSpPr>
        <p:spPr>
          <a:xfrm>
            <a:off x="939694" y="4537730"/>
            <a:ext cx="75663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smtClean="0"/>
              <a:t>Avert: working in global </a:t>
            </a:r>
            <a:r>
              <a:rPr lang="en-US" sz="2600" dirty="0"/>
              <a:t>HIV information and education for the past 30 </a:t>
            </a:r>
            <a:r>
              <a:rPr lang="en-US" sz="2600" dirty="0" smtClean="0"/>
              <a:t>years to empower people through knowledge. 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7495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11" name="Picture 10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23865" y="34216"/>
            <a:ext cx="6518496" cy="83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dirty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35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About Young Voices Africa</a:t>
            </a:r>
          </a:p>
          <a:p>
            <a:pPr algn="l"/>
            <a:endParaRPr lang="en-GB" sz="3200" dirty="0" smtClean="0">
              <a:solidFill>
                <a:srgbClr val="3D8F77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3" name="Picture 2" descr="Flyer image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5" y="2170649"/>
            <a:ext cx="7491767" cy="3841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3865" y="5609653"/>
            <a:ext cx="796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3865" y="819251"/>
            <a:ext cx="75723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/>
              <a:t>A co-creation project </a:t>
            </a:r>
            <a:r>
              <a:rPr lang="en-GB" sz="2000" dirty="0"/>
              <a:t>to produce sexual and reproductive health information materials – created by, and for, young people between 15 and 24 years old in Southern Africa.</a:t>
            </a:r>
            <a:endParaRPr lang="en-GB" sz="2000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3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0" y="-90714"/>
            <a:ext cx="9227402" cy="6948714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D8F7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0449" y="1435699"/>
            <a:ext cx="6922985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826" y="2937066"/>
            <a:ext cx="3077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Co-Creation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326" y="2074720"/>
            <a:ext cx="2227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Tailored to young people’s needs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670" y="418521"/>
            <a:ext cx="257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Encourages behaviour change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7510" y="213289"/>
            <a:ext cx="2525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Improves HIV knowledge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670" y="3944219"/>
            <a:ext cx="2472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Creates content that fills a genuine knowledge gap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5787" y="1642446"/>
            <a:ext cx="226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Creates content that resonates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71666" y="4177747"/>
            <a:ext cx="302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Creates content that is authentic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072" y="435175"/>
            <a:ext cx="2290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Reflects young people’s experiences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151" y="2305553"/>
            <a:ext cx="237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Promotes meaningful engagement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2101" y="4589005"/>
            <a:ext cx="2317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Promotes messaging that is engaging and powerful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59771" y="6705"/>
            <a:ext cx="7599848" cy="808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0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Co-creating Young Voices – how it happened</a:t>
            </a:r>
            <a:endParaRPr lang="en-GB" sz="30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pic>
        <p:nvPicPr>
          <p:cNvPr id="25" name="Picture 24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2919" y="1285592"/>
            <a:ext cx="7523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9" name="Picture 8" descr="276_transform 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19" y="1056697"/>
            <a:ext cx="6491333" cy="3328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052" y="664918"/>
            <a:ext cx="411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Regional Workshop</a:t>
            </a:r>
            <a:endParaRPr lang="en-GB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7242" y="4512164"/>
            <a:ext cx="79069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Identify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Identify and </a:t>
            </a:r>
            <a:r>
              <a:rPr lang="en-GB" sz="2000" dirty="0"/>
              <a:t>v</a:t>
            </a:r>
            <a:r>
              <a:rPr lang="en-GB" sz="2000" dirty="0" smtClean="0"/>
              <a:t>alidate themes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Co-create </a:t>
            </a:r>
            <a:r>
              <a:rPr lang="en-GB" sz="2000" dirty="0"/>
              <a:t>initial ideas for content </a:t>
            </a:r>
            <a:r>
              <a:rPr lang="en-GB" sz="2000" dirty="0" smtClean="0"/>
              <a:t>and messaging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Establish </a:t>
            </a:r>
            <a:r>
              <a:rPr lang="en-GB" sz="2000" dirty="0"/>
              <a:t>most effective formats, platforms and channels, visual </a:t>
            </a:r>
            <a:r>
              <a:rPr lang="en-GB" sz="2000" dirty="0" smtClean="0"/>
              <a:t>preferences.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683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7346" y="6706"/>
            <a:ext cx="8022087" cy="780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3D8F77"/>
                </a:solidFill>
                <a:latin typeface="Calibri" panose="020F0502020204030204" pitchFamily="34" charset="0"/>
              </a:rPr>
              <a:t>Co-creating Young Voices – how it happened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pic>
        <p:nvPicPr>
          <p:cNvPr id="25" name="Picture 24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348" y="1126638"/>
            <a:ext cx="4482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Country </a:t>
            </a:r>
            <a:r>
              <a:rPr lang="en-GB" sz="2400" b="1" dirty="0" err="1" smtClean="0"/>
              <a:t>WhatsApp</a:t>
            </a:r>
            <a:r>
              <a:rPr lang="en-GB" sz="2400" b="1" dirty="0" smtClean="0"/>
              <a:t> Groups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87651" y="1765420"/>
            <a:ext cx="7776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5 country-specific WhatsApp groups to input to and validate: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</a:t>
            </a:r>
            <a:r>
              <a:rPr lang="en-GB" sz="2400" dirty="0" smtClean="0"/>
              <a:t>nitial </a:t>
            </a:r>
            <a:r>
              <a:rPr lang="en-GB" sz="2400" dirty="0"/>
              <a:t>concepts </a:t>
            </a:r>
            <a:r>
              <a:rPr lang="en-GB" sz="2400" dirty="0" smtClean="0"/>
              <a:t>and </a:t>
            </a:r>
            <a:r>
              <a:rPr lang="en-GB" sz="2400" dirty="0"/>
              <a:t>messaging for each </a:t>
            </a:r>
            <a:r>
              <a:rPr lang="en-GB" sz="2400" dirty="0" smtClean="0"/>
              <a:t>theme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GB" sz="2400" dirty="0" smtClean="0"/>
              <a:t>ook </a:t>
            </a:r>
            <a:r>
              <a:rPr lang="en-GB" sz="2400" dirty="0"/>
              <a:t>and </a:t>
            </a:r>
            <a:r>
              <a:rPr lang="en-GB" sz="2400" dirty="0" smtClean="0"/>
              <a:t>feel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GB" sz="2400" dirty="0" smtClean="0"/>
              <a:t>cripts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GB" sz="2400" dirty="0" smtClean="0"/>
              <a:t>upporting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Johannesburg-based youth design agency.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347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53294" y="0"/>
            <a:ext cx="6518496" cy="83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200" dirty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98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Six stories. Six dilemmas. </a:t>
            </a:r>
            <a:endParaRPr lang="en-GB" sz="9800" dirty="0">
              <a:solidFill>
                <a:srgbClr val="3D8F77"/>
              </a:solidFill>
              <a:latin typeface="Calibri" panose="020F0502020204030204" pitchFamily="34" charset="0"/>
            </a:endParaRPr>
          </a:p>
          <a:p>
            <a:pPr algn="l"/>
            <a:r>
              <a:rPr lang="en-GB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Young Voices Africa - overview</a:t>
            </a:r>
          </a:p>
        </p:txBody>
      </p:sp>
      <p:pic>
        <p:nvPicPr>
          <p:cNvPr id="2" name="Picture 1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78" y="794865"/>
            <a:ext cx="1830211" cy="2008286"/>
          </a:xfrm>
          <a:prstGeom prst="rect">
            <a:avLst/>
          </a:prstGeom>
        </p:spPr>
      </p:pic>
      <p:pic>
        <p:nvPicPr>
          <p:cNvPr id="5" name="Picture 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0" y="796928"/>
            <a:ext cx="1986952" cy="2043914"/>
          </a:xfrm>
          <a:prstGeom prst="rect">
            <a:avLst/>
          </a:prstGeom>
        </p:spPr>
      </p:pic>
      <p:pic>
        <p:nvPicPr>
          <p:cNvPr id="7" name="Picture 6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" y="796928"/>
            <a:ext cx="1885245" cy="2006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pic>
        <p:nvPicPr>
          <p:cNvPr id="9" name="Picture 8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1" y="3618955"/>
            <a:ext cx="1885245" cy="2006874"/>
          </a:xfrm>
          <a:prstGeom prst="rect">
            <a:avLst/>
          </a:prstGeom>
        </p:spPr>
      </p:pic>
      <p:pic>
        <p:nvPicPr>
          <p:cNvPr id="14" name="Picture 13" descr="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54" y="3618956"/>
            <a:ext cx="1972735" cy="2006874"/>
          </a:xfrm>
          <a:prstGeom prst="rect">
            <a:avLst/>
          </a:prstGeom>
        </p:spPr>
      </p:pic>
      <p:pic>
        <p:nvPicPr>
          <p:cNvPr id="15" name="Picture 14" descr="martha.tif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1" t="36970" r="35803" b="15690"/>
          <a:stretch/>
        </p:blipFill>
        <p:spPr>
          <a:xfrm>
            <a:off x="6201969" y="3618957"/>
            <a:ext cx="1955937" cy="20068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283823" y="2803151"/>
            <a:ext cx="293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SPIJO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ex without a condom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3179428" y="5640557"/>
            <a:ext cx="257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LINEO</a:t>
            </a:r>
          </a:p>
          <a:p>
            <a:pPr algn="ctr"/>
            <a:r>
              <a:rPr lang="en-US" dirty="0" smtClean="0"/>
              <a:t>Talking about HIV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890222" y="5625829"/>
            <a:ext cx="184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MWAISE</a:t>
            </a:r>
          </a:p>
          <a:p>
            <a:pPr algn="ctr"/>
            <a:r>
              <a:rPr lang="en-US" dirty="0" smtClean="0"/>
              <a:t>Dating older men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822955" y="2840842"/>
            <a:ext cx="27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BABALWA</a:t>
            </a:r>
          </a:p>
          <a:p>
            <a:pPr algn="ctr"/>
            <a:r>
              <a:rPr lang="en-US" dirty="0" smtClean="0"/>
              <a:t>Options for contraception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3599555" y="2803151"/>
            <a:ext cx="184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CHIPO</a:t>
            </a:r>
          </a:p>
          <a:p>
            <a:pPr algn="ctr"/>
            <a:r>
              <a:rPr lang="en-US" dirty="0" smtClean="0"/>
              <a:t>Saying no to sex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5758938" y="5633194"/>
            <a:ext cx="28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MARTHA</a:t>
            </a:r>
          </a:p>
          <a:p>
            <a:pPr algn="ctr"/>
            <a:r>
              <a:rPr lang="en-US" dirty="0" smtClean="0"/>
              <a:t>Unhealthy relationships</a:t>
            </a:r>
            <a:endParaRPr lang="en-US" dirty="0"/>
          </a:p>
        </p:txBody>
      </p:sp>
      <p:pic>
        <p:nvPicPr>
          <p:cNvPr id="25" name="Picture 24" descr="red-bg.jp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7347" y="6706"/>
            <a:ext cx="7599848" cy="952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solidFill>
                  <a:srgbClr val="3D8F77"/>
                </a:solidFill>
                <a:latin typeface="Calibri" panose="020F0502020204030204" pitchFamily="34" charset="0"/>
              </a:rPr>
              <a:t>Think. Discuss. Create.  </a:t>
            </a:r>
            <a:endParaRPr lang="en-GB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336" y="6372898"/>
            <a:ext cx="1217109" cy="404080"/>
          </a:xfrm>
          <a:prstGeom prst="rect">
            <a:avLst/>
          </a:prstGeom>
        </p:spPr>
      </p:pic>
      <p:pic>
        <p:nvPicPr>
          <p:cNvPr id="25" name="Picture 24" descr="red-bg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00" cy="63313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443999"/>
            <a:ext cx="540000" cy="427153"/>
          </a:xfrm>
          <a:prstGeom prst="rect">
            <a:avLst/>
          </a:prstGeom>
          <a:solidFill>
            <a:srgbClr val="3D8F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D8F77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01" y="6443999"/>
            <a:ext cx="1118059" cy="3389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48" y="6478139"/>
            <a:ext cx="5829300" cy="304800"/>
          </a:xfrm>
          <a:prstGeom prst="rect">
            <a:avLst/>
          </a:prstGeom>
        </p:spPr>
      </p:pic>
      <p:pic>
        <p:nvPicPr>
          <p:cNvPr id="9" name="Picture 8" descr="Chipo decides to talk to her boyfriend _ Comic creator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10960" r="41547" b="3213"/>
          <a:stretch/>
        </p:blipFill>
        <p:spPr>
          <a:xfrm>
            <a:off x="6344620" y="576640"/>
            <a:ext cx="2244943" cy="5034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8782" t="16574" r="19048" b="21311"/>
          <a:stretch/>
        </p:blipFill>
        <p:spPr>
          <a:xfrm>
            <a:off x="751415" y="1932106"/>
            <a:ext cx="5088763" cy="31777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348" y="831725"/>
            <a:ext cx="51528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/>
              <a:t>Participants finish the story using the online comic creator.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6590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vert presentation NEW logo" id="{77562D99-EF62-884D-A6F7-ACC277B0DF9A}" vid="{4EBB1A90-FC7B-7A48-9FA2-6631701A99C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9199C183659946A5361A18D573FEE8" ma:contentTypeVersion="9" ma:contentTypeDescription="Create a new document." ma:contentTypeScope="" ma:versionID="384c53a8effcee4df03f647c81e6435a">
  <xsd:schema xmlns:xsd="http://www.w3.org/2001/XMLSchema" xmlns:xs="http://www.w3.org/2001/XMLSchema" xmlns:p="http://schemas.microsoft.com/office/2006/metadata/properties" xmlns:ns2="f7aec023-1c2d-4562-a7f4-0625adfa8215" xmlns:ns3="6cc0d2df-102a-468b-9bb7-6e6db285cc9b" targetNamespace="http://schemas.microsoft.com/office/2006/metadata/properties" ma:root="true" ma:fieldsID="fab97049b750cdec2936f61a03df8a76" ns2:_="" ns3:_="">
    <xsd:import namespace="f7aec023-1c2d-4562-a7f4-0625adfa8215"/>
    <xsd:import namespace="6cc0d2df-102a-468b-9bb7-6e6db285cc9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ec023-1c2d-4562-a7f4-0625adfa82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0d2df-102a-468b-9bb7-6e6db285cc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8E913E-97B6-4443-B14B-7E41C8AED9BB}">
  <ds:schemaRefs>
    <ds:schemaRef ds:uri="http://schemas.microsoft.com/office/infopath/2007/PartnerControls"/>
    <ds:schemaRef ds:uri="http://www.w3.org/XML/1998/namespace"/>
    <ds:schemaRef ds:uri="f7aec023-1c2d-4562-a7f4-0625adfa8215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cc0d2df-102a-468b-9bb7-6e6db285cc9b"/>
  </ds:schemaRefs>
</ds:datastoreItem>
</file>

<file path=customXml/itemProps2.xml><?xml version="1.0" encoding="utf-8"?>
<ds:datastoreItem xmlns:ds="http://schemas.openxmlformats.org/officeDocument/2006/customXml" ds:itemID="{80791FF9-59EB-4138-B41B-EB16A706FD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644814-91C1-43AA-B2FB-C2D45A0DC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aec023-1c2d-4562-a7f4-0625adfa8215"/>
    <ds:schemaRef ds:uri="6cc0d2df-102a-468b-9bb7-6e6db285cc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Avert presentation NEW logo</Template>
  <TotalTime>2274</TotalTime>
  <Words>369</Words>
  <Application>Microsoft Office PowerPoint</Application>
  <PresentationFormat>On-screen Show (4:3)</PresentationFormat>
  <Paragraphs>102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Circular Std</vt:lpstr>
      <vt:lpstr>Helvetica Neue</vt:lpstr>
      <vt:lpstr>Helvetica Neue Condensed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Moore</dc:creator>
  <cp:lastModifiedBy>Pub, Library</cp:lastModifiedBy>
  <cp:revision>127</cp:revision>
  <cp:lastPrinted>2018-07-19T10:00:39Z</cp:lastPrinted>
  <dcterms:created xsi:type="dcterms:W3CDTF">2017-10-25T14:11:50Z</dcterms:created>
  <dcterms:modified xsi:type="dcterms:W3CDTF">2018-07-19T19:54:29Z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0x0101000A9199C183659946A5361A18D573FEE8</vt:lpwstr>
  </property>
</Properties>
</file>